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2" r:id="rId3"/>
    <p:sldId id="261" r:id="rId4"/>
    <p:sldId id="263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DD747"/>
    <a:srgbClr val="DDB92D"/>
    <a:srgbClr val="B8912D"/>
    <a:srgbClr val="407595"/>
    <a:srgbClr val="DEC83F"/>
    <a:srgbClr val="6A8050"/>
    <a:srgbClr val="DEC720"/>
    <a:srgbClr val="BD9B22"/>
    <a:srgbClr val="488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3" autoAdjust="0"/>
    <p:restoredTop sz="94674" autoAdjust="0"/>
  </p:normalViewPr>
  <p:slideViewPr>
    <p:cSldViewPr snapToGrid="0" snapToObjects="1">
      <p:cViewPr varScale="1">
        <p:scale>
          <a:sx n="120" d="100"/>
          <a:sy n="120" d="100"/>
        </p:scale>
        <p:origin x="132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582D5-3007-9942-983F-C91CD447C90D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30423-37B0-F642-B812-563AA4B1A1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47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549D62-ECEC-1143-B723-98FBE3D0D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91298F6-8AA2-E44D-9BD8-A0F541361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338708-E5ED-5345-B546-633EA50C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31A835-AFBB-0F41-85E0-CD4739B7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DF6DD7-9E1E-704B-A38A-023F9559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12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EACF72-C51D-4B44-A7CA-E794983F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631B0A5-E068-1F44-9509-F9A2D04DE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C3EFD4-3181-D244-9B34-FF6C9524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758E61-70C6-F54B-B48B-1C8D2FD3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5CC203-0DEB-A640-A33E-C7AA0BB7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829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DADCF7-6890-F945-B62B-681894084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66D7434-2879-DA4D-B6D7-8D3EC5D5F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DF8CCA-364C-DE43-AB6B-36A9618B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892340-86BC-D446-AA6D-67A1B434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B47741-5BB6-5F4C-AB94-80335520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709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4CC905-4A2F-7D4A-91D8-1E5E2CA6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281F07-14CC-AA4D-B9FA-4292889E8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82A3BE-217F-8B4A-B3EC-7789B5BA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5FBB41-B0DC-3A4B-8AD2-BCB09E4B0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51745C-A0D9-9046-9CA6-E2E728CD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276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96623E-E43D-F541-B15F-955E1D094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81788A-B0DD-C743-9436-49221F7BD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1FF35E-78A2-CC43-ACBD-92625DED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4EB752-072B-E84D-9D1C-5297767F0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331A18-5B56-A040-9FEB-CEBF4434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18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46EA59-E9AC-E34B-9242-83E45B963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9D7C7-6134-A746-83C6-C6AE823A7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1736C2-B53E-4D4D-A1D5-83ADD90DA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11C8CAF-27A7-AF47-B700-FD8266F8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3E6F58F-7075-F642-839E-EEECAC24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DC217C-29B4-C24B-9A19-A353FC55C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41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916727-EF4A-E649-A7E4-F43C6AE1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2191D4-CC2A-9745-9B78-7E981C2B5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CA2999A-45F2-5641-A1F5-B3128FDF5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4F34AF4-E459-234F-972D-95A5A9B92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8725C55-E4B1-3F47-8189-0D600A399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813DBE0-B4BA-C64F-BE24-42BF99DC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126C061-8235-2F49-A5A1-B9F60E61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046DA40-CE33-224E-9674-D56B6E09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49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DCB438-47BD-324D-90F2-58D0B9675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5C57644-6B61-944E-AAF8-ACE2F9B31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A20B547-1453-2A4E-83A6-4290AE68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E32E28-24C7-C14B-962C-477DE0E1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0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3D66C68-4C31-0B4F-B205-0ABE2D7C5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81C70FD-9C15-C14A-AAD5-3D5B3477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F1FACF7-A0D8-104C-B4F7-06A5B151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58A4EA-18E8-0143-B22E-98C79FAE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592B6E-C974-1742-9660-995D8049E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565CF4-9552-2F48-8077-3D0AF30B3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F0B085-8F33-E142-A9B1-2696BA245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91577C-62A8-4141-86B3-B86097B7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E7F694-8E02-2947-B558-20BD06B9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30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D1D0C0-BD67-A648-A2DD-176312FA1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F2D1E3E-298B-A54C-9816-28C02BA6F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835779-38FB-FA49-9971-65D7E34DE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BFFC993-171D-434C-A8D5-11CBC535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E22346-2E95-0449-B20D-320557B6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58596B1-F268-C64C-9667-6CC96C5F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361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D7F5BE6-CCAC-4948-B097-DB85883F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0CDC4A-0AF8-FA41-9D25-F51037B6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06BC5-19CC-0346-92AA-BFDC9FDDCB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86F6-7BF2-1744-A367-4D0E2C56E7FE}" type="datetimeFigureOut">
              <a:rPr lang="sv-SE" smtClean="0"/>
              <a:t>2018-10-23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9E69E4-A716-764D-91BB-139483C98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4FAC95-A1E3-F54E-A1D0-B926B989F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FFF97-E66E-F04F-A9D8-2E237C2FE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77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flygplan_skissbi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838"/>
            <a:ext cx="12192000" cy="6416842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DBD81C42-BAF4-8F4C-A5CA-EA9650B78BA6}"/>
              </a:ext>
            </a:extLst>
          </p:cNvPr>
          <p:cNvSpPr txBox="1"/>
          <p:nvPr/>
        </p:nvSpPr>
        <p:spPr>
          <a:xfrm>
            <a:off x="1249251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pic>
        <p:nvPicPr>
          <p:cNvPr id="4" name="Bildobjekt 3" descr="falt16_bar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414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A1DFBC4-0640-6940-8DC9-92823527C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873" y="173609"/>
            <a:ext cx="10363625" cy="710929"/>
          </a:xfrm>
        </p:spPr>
        <p:txBody>
          <a:bodyPr>
            <a:normAutofit/>
          </a:bodyPr>
          <a:lstStyle/>
          <a:p>
            <a:pPr algn="ctr"/>
            <a:r>
              <a:rPr lang="sv-SE" b="1" dirty="0">
                <a:latin typeface="Calibri"/>
                <a:cs typeface="Calibri"/>
              </a:rPr>
              <a:t>Digitala	dimensioner av Krigsflygfält 16 	</a:t>
            </a:r>
            <a:endParaRPr lang="sv-SE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18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>
            <a:extLst>
              <a:ext uri="{FF2B5EF4-FFF2-40B4-BE49-F238E27FC236}">
                <a16:creationId xmlns:a16="http://schemas.microsoft.com/office/drawing/2014/main" id="{DBD81C42-BAF4-8F4C-A5CA-EA9650B78BA6}"/>
              </a:ext>
            </a:extLst>
          </p:cNvPr>
          <p:cNvSpPr txBox="1"/>
          <p:nvPr/>
        </p:nvSpPr>
        <p:spPr>
          <a:xfrm>
            <a:off x="1249251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pic>
        <p:nvPicPr>
          <p:cNvPr id="3" name="Bildobjekt 2" descr="falt16_ba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41400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983E80D-77BA-BD4D-8AC8-CD4AACF40A66}"/>
              </a:ext>
            </a:extLst>
          </p:cNvPr>
          <p:cNvSpPr/>
          <p:nvPr/>
        </p:nvSpPr>
        <p:spPr>
          <a:xfrm>
            <a:off x="933375" y="2066075"/>
            <a:ext cx="2531464" cy="4239474"/>
          </a:xfrm>
          <a:prstGeom prst="rect">
            <a:avLst/>
          </a:prstGeom>
          <a:solidFill>
            <a:srgbClr val="B8912D"/>
          </a:solidFill>
          <a:ln w="28575">
            <a:solidFill>
              <a:srgbClr val="BD9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000" dirty="0"/>
          </a:p>
          <a:p>
            <a:pPr algn="ctr"/>
            <a:r>
              <a:rPr lang="sv-SE" sz="2000" dirty="0"/>
              <a:t>VISIONSARBETE</a:t>
            </a:r>
          </a:p>
          <a:p>
            <a:pPr algn="ctr"/>
            <a:r>
              <a:rPr lang="sv-SE" dirty="0">
                <a:latin typeface="+mj-lt"/>
              </a:rPr>
              <a:t>SYFTE: Att </a:t>
            </a:r>
            <a:r>
              <a:rPr lang="sv-SE" u="sng" dirty="0">
                <a:latin typeface="+mj-lt"/>
              </a:rPr>
              <a:t>skapa en samsyn kring brukandet </a:t>
            </a:r>
            <a:r>
              <a:rPr lang="sv-SE" dirty="0">
                <a:latin typeface="+mj-lt"/>
              </a:rPr>
              <a:t>av platsen utifrån ett besöksperspektiv.</a:t>
            </a:r>
          </a:p>
          <a:p>
            <a:pPr algn="ctr"/>
            <a:endParaRPr lang="sv-SE" dirty="0">
              <a:latin typeface="+mj-lt"/>
            </a:endParaRPr>
          </a:p>
          <a:p>
            <a:pPr algn="ctr"/>
            <a:r>
              <a:rPr lang="sv-SE" dirty="0">
                <a:latin typeface="+mj-lt"/>
              </a:rPr>
              <a:t>MÅL: Att forma en gemensam målbild.</a:t>
            </a:r>
          </a:p>
          <a:p>
            <a:pPr algn="ctr"/>
            <a:endParaRPr lang="sv-SE" dirty="0">
              <a:latin typeface="+mj-lt"/>
            </a:endParaRPr>
          </a:p>
          <a:p>
            <a:pPr algn="ctr"/>
            <a:r>
              <a:rPr lang="sv-SE" dirty="0">
                <a:latin typeface="+mj-lt"/>
              </a:rPr>
              <a:t>RESULTAT: Utvecklingsplan med  utvalda målgrupper</a:t>
            </a:r>
          </a:p>
          <a:p>
            <a:pPr algn="ctr"/>
            <a:endParaRPr lang="sv-SE" dirty="0">
              <a:latin typeface="+mj-lt"/>
            </a:endParaRPr>
          </a:p>
          <a:p>
            <a:pPr algn="ctr"/>
            <a:endParaRPr lang="sv-SE" dirty="0">
              <a:latin typeface="+mj-lt"/>
            </a:endParaRPr>
          </a:p>
          <a:p>
            <a:pPr algn="ctr"/>
            <a:endParaRPr lang="sv-SE" dirty="0">
              <a:latin typeface="+mj-lt"/>
            </a:endParaRPr>
          </a:p>
          <a:p>
            <a:pPr algn="ctr"/>
            <a:endParaRPr lang="sv-SE" dirty="0">
              <a:latin typeface="+mj-lt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7C45A61-07A4-9D4C-B527-9A4E17E25CFC}"/>
              </a:ext>
            </a:extLst>
          </p:cNvPr>
          <p:cNvSpPr/>
          <p:nvPr/>
        </p:nvSpPr>
        <p:spPr>
          <a:xfrm>
            <a:off x="4861575" y="2085360"/>
            <a:ext cx="2468849" cy="4220189"/>
          </a:xfrm>
          <a:prstGeom prst="rect">
            <a:avLst/>
          </a:prstGeom>
          <a:solidFill>
            <a:srgbClr val="B8912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000" dirty="0"/>
          </a:p>
          <a:p>
            <a:pPr algn="ctr"/>
            <a:endParaRPr lang="sv-SE" sz="2000" dirty="0"/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ARKIVERING</a:t>
            </a:r>
          </a:p>
          <a:p>
            <a:pPr algn="ctr"/>
            <a:r>
              <a:rPr lang="sv-SE" dirty="0">
                <a:latin typeface="+mj-lt"/>
              </a:rPr>
              <a:t>SYFTE: Att </a:t>
            </a:r>
            <a:r>
              <a:rPr lang="sv-SE" u="sng" dirty="0">
                <a:latin typeface="+mj-lt"/>
              </a:rPr>
              <a:t>tillgängliggöra arkivmaterialet </a:t>
            </a:r>
            <a:r>
              <a:rPr lang="sv-SE" dirty="0">
                <a:latin typeface="+mj-lt"/>
              </a:rPr>
              <a:t>via digitalisering.</a:t>
            </a:r>
          </a:p>
          <a:p>
            <a:pPr algn="ctr"/>
            <a:endParaRPr lang="sv-SE" dirty="0">
              <a:latin typeface="+mj-lt"/>
            </a:endParaRPr>
          </a:p>
          <a:p>
            <a:pPr algn="ctr"/>
            <a:r>
              <a:rPr lang="sv-SE" dirty="0">
                <a:latin typeface="+mj-lt"/>
              </a:rPr>
              <a:t>MÅL: Att möjliggöra tillgängliggörandet av arkivmaterialet digitalt. utifrån besöksperspektiv</a:t>
            </a:r>
          </a:p>
          <a:p>
            <a:pPr algn="ctr"/>
            <a:endParaRPr lang="sv-SE" dirty="0">
              <a:latin typeface="+mj-lt"/>
            </a:endParaRPr>
          </a:p>
          <a:p>
            <a:pPr algn="ctr"/>
            <a:r>
              <a:rPr lang="sv-SE" dirty="0">
                <a:latin typeface="+mj-lt"/>
              </a:rPr>
              <a:t>RESULTAT: </a:t>
            </a:r>
          </a:p>
          <a:p>
            <a:pPr algn="ctr"/>
            <a:r>
              <a:rPr lang="sv-SE" dirty="0">
                <a:latin typeface="+mj-lt"/>
              </a:rPr>
              <a:t>Systematiserat digitalt arkivmaterial</a:t>
            </a:r>
          </a:p>
          <a:p>
            <a:pPr algn="ctr"/>
            <a:endParaRPr lang="sv-SE" dirty="0">
              <a:latin typeface="+mj-lt"/>
            </a:endParaRPr>
          </a:p>
          <a:p>
            <a:pPr algn="ctr"/>
            <a:endParaRPr lang="sv-SE" dirty="0">
              <a:latin typeface="+mj-lt"/>
            </a:endParaRPr>
          </a:p>
          <a:p>
            <a:pPr algn="ctr"/>
            <a:endParaRPr lang="sv-SE" dirty="0">
              <a:latin typeface="+mj-lt"/>
            </a:endParaRPr>
          </a:p>
          <a:p>
            <a:pPr algn="ctr"/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7A3C30B-DE7D-9343-BAA7-74E95131D39C}"/>
              </a:ext>
            </a:extLst>
          </p:cNvPr>
          <p:cNvSpPr/>
          <p:nvPr/>
        </p:nvSpPr>
        <p:spPr>
          <a:xfrm>
            <a:off x="8587130" y="2085360"/>
            <a:ext cx="2518348" cy="4220190"/>
          </a:xfrm>
          <a:prstGeom prst="rect">
            <a:avLst/>
          </a:prstGeom>
          <a:solidFill>
            <a:srgbClr val="40759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000" dirty="0"/>
          </a:p>
          <a:p>
            <a:pPr algn="ctr"/>
            <a:r>
              <a:rPr lang="sv-SE" sz="2000" dirty="0"/>
              <a:t>DIGITALA UPPLEVELSER</a:t>
            </a:r>
          </a:p>
          <a:p>
            <a:pPr algn="ctr"/>
            <a:r>
              <a:rPr lang="sv-SE" dirty="0">
                <a:latin typeface="+mj-lt"/>
              </a:rPr>
              <a:t>SYFTE: Att </a:t>
            </a:r>
            <a:r>
              <a:rPr lang="sv-SE" u="sng" dirty="0">
                <a:latin typeface="+mj-lt"/>
              </a:rPr>
              <a:t>tillgängliggöra och levandegöra </a:t>
            </a:r>
            <a:r>
              <a:rPr lang="sv-SE" dirty="0">
                <a:latin typeface="+mj-lt"/>
              </a:rPr>
              <a:t>beredskapstiden </a:t>
            </a:r>
          </a:p>
          <a:p>
            <a:pPr algn="ctr"/>
            <a:r>
              <a:rPr lang="sv-SE" dirty="0">
                <a:latin typeface="+mj-lt"/>
              </a:rPr>
              <a:t>1939-45 </a:t>
            </a:r>
          </a:p>
          <a:p>
            <a:pPr algn="ctr"/>
            <a:r>
              <a:rPr lang="sv-SE" dirty="0">
                <a:latin typeface="+mj-lt"/>
              </a:rPr>
              <a:t>MÅL: Att ge besökare upplevelser som vidgar kunskapen och fördjupar förståelsen för historien.</a:t>
            </a:r>
          </a:p>
          <a:p>
            <a:pPr algn="ctr"/>
            <a:r>
              <a:rPr lang="sv-SE" dirty="0">
                <a:latin typeface="+mj-lt"/>
              </a:rPr>
              <a:t>RESULTAT: </a:t>
            </a:r>
          </a:p>
          <a:p>
            <a:pPr algn="ctr"/>
            <a:r>
              <a:rPr lang="sv-SE" dirty="0">
                <a:latin typeface="+mj-lt"/>
              </a:rPr>
              <a:t>Upplevelsebaserad digital kunskapsförmedling </a:t>
            </a:r>
            <a:endParaRPr lang="sv-SE" dirty="0"/>
          </a:p>
          <a:p>
            <a:pPr algn="ctr"/>
            <a:endParaRPr lang="sv-SE" dirty="0"/>
          </a:p>
          <a:p>
            <a:pPr algn="ctr"/>
            <a:endParaRPr lang="sv-SE" sz="2000" dirty="0"/>
          </a:p>
        </p:txBody>
      </p:sp>
      <p:sp>
        <p:nvSpPr>
          <p:cNvPr id="10" name="Vänster hakparentes 9">
            <a:extLst>
              <a:ext uri="{FF2B5EF4-FFF2-40B4-BE49-F238E27FC236}">
                <a16:creationId xmlns:a16="http://schemas.microsoft.com/office/drawing/2014/main" id="{777F5F85-A4F8-CC49-B5A8-4BB455FC1BF2}"/>
              </a:ext>
            </a:extLst>
          </p:cNvPr>
          <p:cNvSpPr/>
          <p:nvPr/>
        </p:nvSpPr>
        <p:spPr>
          <a:xfrm rot="5400000">
            <a:off x="4103064" y="639918"/>
            <a:ext cx="229533" cy="2537138"/>
          </a:xfrm>
          <a:prstGeom prst="leftBracket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sv-SE" sz="1600" b="1" spc="150">
              <a:ln w="11430">
                <a:solidFill>
                  <a:srgbClr val="FFFFFF"/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B4F6627A-39E8-1249-8917-9E4BEEE125D2}"/>
              </a:ext>
            </a:extLst>
          </p:cNvPr>
          <p:cNvSpPr txBox="1"/>
          <p:nvPr/>
        </p:nvSpPr>
        <p:spPr>
          <a:xfrm>
            <a:off x="3464839" y="1493264"/>
            <a:ext cx="1616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err="1"/>
              <a:t>Et</a:t>
            </a:r>
            <a:r>
              <a:rPr lang="sv-SE" sz="1400" b="1" dirty="0" err="1">
                <a:solidFill>
                  <a:srgbClr val="FFFFFF"/>
                </a:solidFill>
                <a:cs typeface="Calibri"/>
              </a:rPr>
              <a:t>ETAPP</a:t>
            </a:r>
            <a:r>
              <a:rPr lang="sv-SE" sz="1400" b="1" dirty="0">
                <a:solidFill>
                  <a:srgbClr val="FFFFFF"/>
                </a:solidFill>
                <a:cs typeface="Calibri"/>
              </a:rPr>
              <a:t> 1</a:t>
            </a:r>
            <a:r>
              <a:rPr lang="sv-SE" sz="1400" dirty="0"/>
              <a:t>p 1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4F6627A-39E8-1249-8917-9E4BEEE125D2}"/>
              </a:ext>
            </a:extLst>
          </p:cNvPr>
          <p:cNvSpPr txBox="1"/>
          <p:nvPr/>
        </p:nvSpPr>
        <p:spPr>
          <a:xfrm>
            <a:off x="8937392" y="1463560"/>
            <a:ext cx="1616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err="1"/>
              <a:t>Et</a:t>
            </a:r>
            <a:r>
              <a:rPr lang="sv-SE" sz="1400" b="1" dirty="0" err="1">
                <a:solidFill>
                  <a:srgbClr val="FFFFFF"/>
                </a:solidFill>
                <a:cs typeface="Calibri"/>
              </a:rPr>
              <a:t>ETAPP</a:t>
            </a:r>
            <a:r>
              <a:rPr lang="sv-SE" sz="1400" b="1" dirty="0">
                <a:solidFill>
                  <a:srgbClr val="FFFFFF"/>
                </a:solidFill>
                <a:cs typeface="Calibri"/>
              </a:rPr>
              <a:t> 2</a:t>
            </a:r>
            <a:r>
              <a:rPr lang="sv-SE" sz="1400" dirty="0"/>
              <a:t> 1</a:t>
            </a:r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AA1DFBC4-0640-6940-8DC9-92823527CB8B}"/>
              </a:ext>
            </a:extLst>
          </p:cNvPr>
          <p:cNvSpPr txBox="1">
            <a:spLocks/>
          </p:cNvSpPr>
          <p:nvPr/>
        </p:nvSpPr>
        <p:spPr>
          <a:xfrm>
            <a:off x="2709963" y="211135"/>
            <a:ext cx="7324838" cy="710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b="1" dirty="0">
                <a:latin typeface="Calibri"/>
                <a:cs typeface="Calibri"/>
              </a:rPr>
              <a:t>Kreativ process</a:t>
            </a:r>
            <a:endParaRPr lang="sv-SE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744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>
            <a:extLst>
              <a:ext uri="{FF2B5EF4-FFF2-40B4-BE49-F238E27FC236}">
                <a16:creationId xmlns:a16="http://schemas.microsoft.com/office/drawing/2014/main" id="{DBD81C42-BAF4-8F4C-A5CA-EA9650B78BA6}"/>
              </a:ext>
            </a:extLst>
          </p:cNvPr>
          <p:cNvSpPr txBox="1"/>
          <p:nvPr/>
        </p:nvSpPr>
        <p:spPr>
          <a:xfrm>
            <a:off x="1249251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pic>
        <p:nvPicPr>
          <p:cNvPr id="3" name="Bildobjekt 2" descr="falt16_ba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41400"/>
          </a:xfrm>
          <a:prstGeom prst="rect">
            <a:avLst/>
          </a:prstGeom>
        </p:spPr>
      </p:pic>
      <p:pic>
        <p:nvPicPr>
          <p:cNvPr id="7" name="Bildobjekt 6" descr="CRBRF4411372.jpg"/>
          <p:cNvPicPr>
            <a:picLocks noChangeAspect="1"/>
          </p:cNvPicPr>
          <p:nvPr/>
        </p:nvPicPr>
        <p:blipFill>
          <a:blip r:embed="rId3">
            <a:alphaModFix amt="8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6" y="1338919"/>
            <a:ext cx="10740788" cy="5173336"/>
          </a:xfrm>
          <a:prstGeom prst="rect">
            <a:avLst/>
          </a:prstGeom>
          <a:solidFill>
            <a:srgbClr val="E0B028"/>
          </a:solidFill>
          <a:ln w="88900" cap="sq">
            <a:noFill/>
            <a:prstDash val="solid"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ruta 7"/>
          <p:cNvSpPr txBox="1"/>
          <p:nvPr/>
        </p:nvSpPr>
        <p:spPr>
          <a:xfrm>
            <a:off x="1973008" y="5422988"/>
            <a:ext cx="1582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solidFill>
                  <a:srgbClr val="FFFFFF"/>
                </a:solidFill>
                <a:latin typeface="+mj-lt"/>
                <a:cs typeface="Avenir Medium"/>
              </a:rPr>
              <a:t>NULÄGET</a:t>
            </a:r>
          </a:p>
        </p:txBody>
      </p:sp>
      <p:sp>
        <p:nvSpPr>
          <p:cNvPr id="9" name="Tankebubbla 8"/>
          <p:cNvSpPr/>
          <p:nvPr/>
        </p:nvSpPr>
        <p:spPr>
          <a:xfrm>
            <a:off x="1663803" y="1795511"/>
            <a:ext cx="2927320" cy="1357843"/>
          </a:xfrm>
          <a:prstGeom prst="cloudCallout">
            <a:avLst/>
          </a:prstGeom>
          <a:solidFill>
            <a:srgbClr val="407595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  <a:cs typeface="Didot"/>
              </a:rPr>
              <a:t> </a:t>
            </a:r>
            <a:r>
              <a:rPr lang="sv-SE" dirty="0">
                <a:solidFill>
                  <a:schemeClr val="bg1"/>
                </a:solidFill>
                <a:latin typeface="+mj-lt"/>
                <a:cs typeface="Avenir Medium"/>
              </a:rPr>
              <a:t>OMVÄRLDEN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  <a:latin typeface="+mj-lt"/>
                <a:cs typeface="Avenir Medium"/>
              </a:rPr>
              <a:t>Möjligheter &amp; Hot</a:t>
            </a:r>
          </a:p>
        </p:txBody>
      </p:sp>
      <p:sp>
        <p:nvSpPr>
          <p:cNvPr id="10" name="Tankebubbla 9"/>
          <p:cNvSpPr/>
          <p:nvPr/>
        </p:nvSpPr>
        <p:spPr>
          <a:xfrm>
            <a:off x="6884893" y="4349567"/>
            <a:ext cx="2893857" cy="1370837"/>
          </a:xfrm>
          <a:prstGeom prst="cloudCallout">
            <a:avLst/>
          </a:prstGeom>
          <a:solidFill>
            <a:srgbClr val="407595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  <a:cs typeface="Avenir Medium"/>
              </a:rPr>
              <a:t>OMVÄRLDEN</a:t>
            </a:r>
          </a:p>
          <a:p>
            <a:pPr algn="ctr"/>
            <a:r>
              <a:rPr lang="sv-SE" sz="1200" dirty="0">
                <a:solidFill>
                  <a:schemeClr val="bg1"/>
                </a:solidFill>
                <a:latin typeface="+mj-lt"/>
                <a:cs typeface="Avenir Medium"/>
              </a:rPr>
              <a:t>Möjligheter &amp; Hot</a:t>
            </a:r>
          </a:p>
        </p:txBody>
      </p:sp>
      <p:sp>
        <p:nvSpPr>
          <p:cNvPr id="13" name="Höger 12"/>
          <p:cNvSpPr/>
          <p:nvPr/>
        </p:nvSpPr>
        <p:spPr>
          <a:xfrm rot="19377416">
            <a:off x="3284598" y="2862175"/>
            <a:ext cx="5719839" cy="1709093"/>
          </a:xfrm>
          <a:prstGeom prst="rightArrow">
            <a:avLst/>
          </a:prstGeom>
          <a:solidFill>
            <a:srgbClr val="DDB92D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latin typeface="Avenir Medium"/>
              <a:cs typeface="Avenir Medium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8213295" y="2166656"/>
            <a:ext cx="1765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rgbClr val="FFFFFF"/>
                </a:solidFill>
                <a:latin typeface="+mj-lt"/>
                <a:cs typeface="Avenir Medium"/>
              </a:rPr>
              <a:t>FÖRANKRING</a:t>
            </a:r>
          </a:p>
        </p:txBody>
      </p:sp>
      <p:sp>
        <p:nvSpPr>
          <p:cNvPr id="15" name="textruta 14"/>
          <p:cNvSpPr txBox="1"/>
          <p:nvPr/>
        </p:nvSpPr>
        <p:spPr>
          <a:xfrm rot="19400330">
            <a:off x="4291768" y="3003602"/>
            <a:ext cx="15902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400" dirty="0">
                <a:solidFill>
                  <a:srgbClr val="FFFFFF"/>
                </a:solidFill>
                <a:latin typeface="+mj-lt"/>
                <a:cs typeface="Avenir Medium"/>
              </a:rPr>
              <a:t>POSITION</a:t>
            </a:r>
          </a:p>
          <a:p>
            <a:pPr algn="ctr"/>
            <a:r>
              <a:rPr lang="sv-SE" sz="1400" dirty="0">
                <a:solidFill>
                  <a:srgbClr val="FFFFFF"/>
                </a:solidFill>
                <a:latin typeface="+mj-lt"/>
                <a:cs typeface="Avenir Medium"/>
              </a:rPr>
              <a:t>MÅLGRUPPER &amp;</a:t>
            </a:r>
          </a:p>
          <a:p>
            <a:pPr algn="ctr"/>
            <a:r>
              <a:rPr lang="sv-SE" sz="1400" dirty="0">
                <a:solidFill>
                  <a:srgbClr val="FFFFFF"/>
                </a:solidFill>
                <a:latin typeface="+mj-lt"/>
                <a:cs typeface="Avenir Medium"/>
              </a:rPr>
              <a:t>INTRESSEGRUPPER </a:t>
            </a:r>
          </a:p>
        </p:txBody>
      </p:sp>
      <p:sp>
        <p:nvSpPr>
          <p:cNvPr id="16" name="textruta 15"/>
          <p:cNvSpPr txBox="1"/>
          <p:nvPr/>
        </p:nvSpPr>
        <p:spPr>
          <a:xfrm rot="19400330">
            <a:off x="4489622" y="3755595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rgbClr val="FFFFFF"/>
                </a:solidFill>
                <a:latin typeface="+mj-lt"/>
                <a:cs typeface="Avenir Medium"/>
              </a:rPr>
              <a:t>STRATEGISKA MÅLOMRÅDEN</a:t>
            </a:r>
          </a:p>
        </p:txBody>
      </p:sp>
      <p:sp>
        <p:nvSpPr>
          <p:cNvPr id="17" name="textruta 16"/>
          <p:cNvSpPr txBox="1"/>
          <p:nvPr/>
        </p:nvSpPr>
        <p:spPr>
          <a:xfrm rot="19400330">
            <a:off x="5682608" y="4318381"/>
            <a:ext cx="1240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400" dirty="0">
                <a:solidFill>
                  <a:srgbClr val="FFFFFF"/>
                </a:solidFill>
                <a:latin typeface="+mj-lt"/>
                <a:cs typeface="Avenir Medium"/>
              </a:rPr>
              <a:t>PRODUKTER</a:t>
            </a:r>
          </a:p>
          <a:p>
            <a:pPr algn="ctr"/>
            <a:r>
              <a:rPr lang="sv-SE" sz="1400" dirty="0">
                <a:solidFill>
                  <a:srgbClr val="FFFFFF"/>
                </a:solidFill>
                <a:latin typeface="+mj-lt"/>
                <a:cs typeface="Avenir Medium"/>
              </a:rPr>
              <a:t>ERBJUDANDET</a:t>
            </a:r>
          </a:p>
        </p:txBody>
      </p:sp>
      <p:sp>
        <p:nvSpPr>
          <p:cNvPr id="18" name="textruta 17"/>
          <p:cNvSpPr txBox="1"/>
          <p:nvPr/>
        </p:nvSpPr>
        <p:spPr>
          <a:xfrm rot="2932675">
            <a:off x="7369650" y="2094963"/>
            <a:ext cx="1078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rgbClr val="FFFFFF"/>
                </a:solidFill>
                <a:latin typeface="+mj-lt"/>
              </a:rPr>
              <a:t>MÅL</a:t>
            </a:r>
          </a:p>
          <a:p>
            <a:pPr algn="ctr"/>
            <a:r>
              <a:rPr lang="sv-SE" sz="1400" b="1" dirty="0">
                <a:solidFill>
                  <a:srgbClr val="FFFFFF"/>
                </a:solidFill>
                <a:latin typeface="+mj-lt"/>
              </a:rPr>
              <a:t>OMRÅDEN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A3AFACB5-6FED-FE4D-809D-BFB8D99A6BE5}"/>
              </a:ext>
            </a:extLst>
          </p:cNvPr>
          <p:cNvSpPr txBox="1"/>
          <p:nvPr/>
        </p:nvSpPr>
        <p:spPr>
          <a:xfrm>
            <a:off x="8505348" y="1728814"/>
            <a:ext cx="118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solidFill>
                  <a:srgbClr val="FFFFFF"/>
                </a:solidFill>
                <a:latin typeface="+mj-lt"/>
                <a:cs typeface="Avenir Medium"/>
              </a:rPr>
              <a:t>VISION</a:t>
            </a:r>
          </a:p>
        </p:txBody>
      </p:sp>
      <p:sp>
        <p:nvSpPr>
          <p:cNvPr id="20" name="Rubrik 1">
            <a:extLst>
              <a:ext uri="{FF2B5EF4-FFF2-40B4-BE49-F238E27FC236}">
                <a16:creationId xmlns:a16="http://schemas.microsoft.com/office/drawing/2014/main" id="{AA1DFBC4-0640-6940-8DC9-92823527CB8B}"/>
              </a:ext>
            </a:extLst>
          </p:cNvPr>
          <p:cNvSpPr txBox="1">
            <a:spLocks/>
          </p:cNvSpPr>
          <p:nvPr/>
        </p:nvSpPr>
        <p:spPr>
          <a:xfrm>
            <a:off x="2709963" y="211135"/>
            <a:ext cx="7324838" cy="710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b="1" dirty="0">
                <a:latin typeface="Calibri"/>
                <a:cs typeface="Calibri"/>
              </a:rPr>
              <a:t>Visionen om Krigsflygfält 16</a:t>
            </a:r>
            <a:endParaRPr lang="sv-SE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023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>
            <a:extLst>
              <a:ext uri="{FF2B5EF4-FFF2-40B4-BE49-F238E27FC236}">
                <a16:creationId xmlns:a16="http://schemas.microsoft.com/office/drawing/2014/main" id="{DBD81C42-BAF4-8F4C-A5CA-EA9650B78BA6}"/>
              </a:ext>
            </a:extLst>
          </p:cNvPr>
          <p:cNvSpPr txBox="1"/>
          <p:nvPr/>
        </p:nvSpPr>
        <p:spPr>
          <a:xfrm>
            <a:off x="1249251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pic>
        <p:nvPicPr>
          <p:cNvPr id="3" name="Bildobjekt 2" descr="falt16_ba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41400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AA1DFBC4-0640-6940-8DC9-92823527CB8B}"/>
              </a:ext>
            </a:extLst>
          </p:cNvPr>
          <p:cNvSpPr txBox="1">
            <a:spLocks/>
          </p:cNvSpPr>
          <p:nvPr/>
        </p:nvSpPr>
        <p:spPr>
          <a:xfrm>
            <a:off x="2709963" y="211135"/>
            <a:ext cx="7324838" cy="710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b="1" dirty="0">
                <a:latin typeface="Calibri"/>
                <a:cs typeface="Calibri"/>
              </a:rPr>
              <a:t>Infrastruktur för digitala upplevelser</a:t>
            </a:r>
            <a:endParaRPr lang="sv-SE" sz="2800" dirty="0">
              <a:latin typeface="Calibri"/>
              <a:cs typeface="Calibri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580194D-51A2-3141-9430-B09EEC06A704}"/>
              </a:ext>
            </a:extLst>
          </p:cNvPr>
          <p:cNvSpPr txBox="1"/>
          <p:nvPr/>
        </p:nvSpPr>
        <p:spPr>
          <a:xfrm>
            <a:off x="2323895" y="1528089"/>
            <a:ext cx="82687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Hemsida </a:t>
            </a:r>
          </a:p>
          <a:p>
            <a:endParaRPr lang="sv-SE" sz="24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342900" indent="-342900">
              <a:buFont typeface="Wingdings" charset="2"/>
              <a:buChar char="ü"/>
            </a:pP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Tekniska 3D modeller </a:t>
            </a:r>
          </a:p>
          <a:p>
            <a:endParaRPr lang="sv-SE" sz="24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342900" indent="-342900">
              <a:buFont typeface="Wingdings" charset="2"/>
              <a:buChar char="q"/>
            </a:pPr>
            <a:r>
              <a:rPr lang="sv-SE" sz="2400" b="1" dirty="0">
                <a:solidFill>
                  <a:srgbClr val="FFFFFF"/>
                </a:solidFill>
                <a:cs typeface="Calibri"/>
              </a:rPr>
              <a:t> </a:t>
            </a:r>
            <a:r>
              <a:rPr lang="sv-SE" sz="2400" b="1" dirty="0" err="1">
                <a:solidFill>
                  <a:srgbClr val="FFFFFF"/>
                </a:solidFill>
                <a:cs typeface="Calibri"/>
              </a:rPr>
              <a:t>App</a:t>
            </a:r>
            <a:r>
              <a:rPr lang="sv-SE" sz="2400" b="1" dirty="0">
                <a:solidFill>
                  <a:srgbClr val="FFFFFF"/>
                </a:solidFill>
                <a:cs typeface="Calibri"/>
              </a:rPr>
              <a:t> för besökare</a:t>
            </a:r>
          </a:p>
          <a:p>
            <a:pPr marL="342900" indent="-342900">
              <a:buFont typeface="Wingdings" charset="2"/>
              <a:buChar char="q"/>
            </a:pPr>
            <a:endParaRPr lang="sv-SE" sz="24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342900" indent="-342900">
              <a:buFont typeface="Wingdings" charset="2"/>
              <a:buChar char="q"/>
            </a:pP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 360 graders videoklipp </a:t>
            </a:r>
          </a:p>
          <a:p>
            <a:pPr marL="342900" indent="-342900">
              <a:buFont typeface="Wingdings" charset="2"/>
              <a:buChar char="q"/>
            </a:pPr>
            <a:endParaRPr lang="sv-SE" sz="24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342900" indent="-342900">
              <a:buFont typeface="Wingdings" charset="2"/>
              <a:buChar char="q"/>
            </a:pP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 Virtuell verklighet (VR)  - besökaren </a:t>
            </a:r>
            <a:r>
              <a:rPr lang="sv-SE" sz="2400" b="1" i="1" dirty="0">
                <a:solidFill>
                  <a:srgbClr val="FFFFFF"/>
                </a:solidFill>
                <a:latin typeface="Calibri"/>
                <a:cs typeface="Calibri"/>
              </a:rPr>
              <a:t>befinner sig i </a:t>
            </a: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en datorgenererad värld</a:t>
            </a:r>
          </a:p>
          <a:p>
            <a:pPr marL="342900" indent="-342900">
              <a:buFont typeface="Wingdings" charset="2"/>
              <a:buChar char="q"/>
            </a:pPr>
            <a:endParaRPr lang="sv-SE" sz="24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342900" indent="-342900">
              <a:buFont typeface="Wingdings" charset="2"/>
              <a:buChar char="q"/>
            </a:pP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Förstärkt verklighet genom </a:t>
            </a:r>
            <a:r>
              <a:rPr lang="sv-SE" sz="2400" b="1" dirty="0" err="1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 (AR) </a:t>
            </a:r>
            <a:r>
              <a:rPr lang="mr-IN" sz="24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 besökaren </a:t>
            </a:r>
            <a:r>
              <a:rPr lang="sv-SE" sz="2400" b="1" i="1" dirty="0">
                <a:solidFill>
                  <a:srgbClr val="FFFFFF"/>
                </a:solidFill>
                <a:latin typeface="Calibri"/>
                <a:cs typeface="Calibri"/>
              </a:rPr>
              <a:t>betraktar</a:t>
            </a: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 en fysisk verklighet med tillagd datorgenererad information</a:t>
            </a:r>
            <a:endParaRPr lang="sv-SE" sz="2400" i="1" dirty="0">
              <a:solidFill>
                <a:srgbClr val="FFFFFF"/>
              </a:solidFill>
            </a:endParaRPr>
          </a:p>
          <a:p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</TotalTime>
  <Words>166</Words>
  <Application>Microsoft Office PowerPoint</Application>
  <PresentationFormat>Bredbild</PresentationFormat>
  <Paragraphs>61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Avenir Medium</vt:lpstr>
      <vt:lpstr>Calibri</vt:lpstr>
      <vt:lpstr>Calibri Light</vt:lpstr>
      <vt:lpstr>Didot</vt:lpstr>
      <vt:lpstr>Wingdings</vt:lpstr>
      <vt:lpstr>Office-tema</vt:lpstr>
      <vt:lpstr>Digitala dimensioner av Krigsflygfält 16  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FÄLT 16</dc:title>
  <dc:creator>Microsoft Office-användare</dc:creator>
  <cp:lastModifiedBy>Elin Fältskog</cp:lastModifiedBy>
  <cp:revision>90</cp:revision>
  <dcterms:created xsi:type="dcterms:W3CDTF">2018-08-13T08:22:26Z</dcterms:created>
  <dcterms:modified xsi:type="dcterms:W3CDTF">2018-10-23T09:07:14Z</dcterms:modified>
</cp:coreProperties>
</file>