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5" r:id="rId2"/>
    <p:sldId id="316" r:id="rId3"/>
    <p:sldId id="320" r:id="rId4"/>
    <p:sldId id="318" r:id="rId5"/>
    <p:sldId id="317" r:id="rId6"/>
    <p:sldId id="314" r:id="rId7"/>
    <p:sldId id="308" r:id="rId8"/>
    <p:sldId id="315" r:id="rId9"/>
    <p:sldId id="257" r:id="rId10"/>
    <p:sldId id="319" r:id="rId11"/>
    <p:sldId id="278" r:id="rId1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45DB6-4273-42BB-AE35-81B9F145CE79}" type="datetimeFigureOut">
              <a:rPr lang="sv-SE" smtClean="0"/>
              <a:pPr/>
              <a:t>2018-10-16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F7402-23DB-4327-AA7C-31EDD1D982A4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89584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BFA1-82C2-45DD-917C-8E6AC4DC3BE1}" type="datetimeFigureOut">
              <a:rPr lang="sv-SE" smtClean="0"/>
              <a:pPr/>
              <a:t>2018-10-16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A00E-905A-41E5-A246-2E227F9E4F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3861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BFA1-82C2-45DD-917C-8E6AC4DC3BE1}" type="datetimeFigureOut">
              <a:rPr lang="sv-SE" smtClean="0"/>
              <a:pPr/>
              <a:t>2018-10-16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A00E-905A-41E5-A246-2E227F9E4F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329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BFA1-82C2-45DD-917C-8E6AC4DC3BE1}" type="datetimeFigureOut">
              <a:rPr lang="sv-SE" smtClean="0"/>
              <a:pPr/>
              <a:t>2018-10-16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A00E-905A-41E5-A246-2E227F9E4F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32851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BFA1-82C2-45DD-917C-8E6AC4DC3BE1}" type="datetimeFigureOut">
              <a:rPr lang="sv-SE" smtClean="0"/>
              <a:pPr/>
              <a:t>2018-10-16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A00E-905A-41E5-A246-2E227F9E4F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54638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BFA1-82C2-45DD-917C-8E6AC4DC3BE1}" type="datetimeFigureOut">
              <a:rPr lang="sv-SE" smtClean="0"/>
              <a:pPr/>
              <a:t>2018-10-16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A00E-905A-41E5-A246-2E227F9E4F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1870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BFA1-82C2-45DD-917C-8E6AC4DC3BE1}" type="datetimeFigureOut">
              <a:rPr lang="sv-SE" smtClean="0"/>
              <a:pPr/>
              <a:t>2018-10-16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A00E-905A-41E5-A246-2E227F9E4F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10360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BFA1-82C2-45DD-917C-8E6AC4DC3BE1}" type="datetimeFigureOut">
              <a:rPr lang="sv-SE" smtClean="0"/>
              <a:pPr/>
              <a:t>2018-10-16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A00E-905A-41E5-A246-2E227F9E4F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249184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BFA1-82C2-45DD-917C-8E6AC4DC3BE1}" type="datetimeFigureOut">
              <a:rPr lang="sv-SE" smtClean="0"/>
              <a:pPr/>
              <a:t>2018-10-16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A00E-905A-41E5-A246-2E227F9E4F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00253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BFA1-82C2-45DD-917C-8E6AC4DC3BE1}" type="datetimeFigureOut">
              <a:rPr lang="sv-SE" smtClean="0"/>
              <a:pPr/>
              <a:t>2018-10-16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A00E-905A-41E5-A246-2E227F9E4F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43205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BFA1-82C2-45DD-917C-8E6AC4DC3BE1}" type="datetimeFigureOut">
              <a:rPr lang="sv-SE" smtClean="0"/>
              <a:pPr/>
              <a:t>2018-10-16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A00E-905A-41E5-A246-2E227F9E4F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05868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BFA1-82C2-45DD-917C-8E6AC4DC3BE1}" type="datetimeFigureOut">
              <a:rPr lang="sv-SE" smtClean="0"/>
              <a:pPr/>
              <a:t>2018-10-16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BA00E-905A-41E5-A246-2E227F9E4F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53260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9BFA1-82C2-45DD-917C-8E6AC4DC3BE1}" type="datetimeFigureOut">
              <a:rPr lang="sv-SE" smtClean="0"/>
              <a:pPr/>
              <a:t>2018-10-16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BA00E-905A-41E5-A246-2E227F9E4FA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84863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gif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6600" dirty="0">
                <a:solidFill>
                  <a:srgbClr val="00B050"/>
                </a:solidFill>
                <a:latin typeface="ImagoBQ-Book" pitchFamily="50" charset="0"/>
              </a:rPr>
              <a:t/>
            </a:r>
            <a:br>
              <a:rPr lang="sv-SE" sz="6600" dirty="0">
                <a:solidFill>
                  <a:srgbClr val="00B050"/>
                </a:solidFill>
                <a:latin typeface="ImagoBQ-Book" pitchFamily="50" charset="0"/>
              </a:rPr>
            </a:br>
            <a:r>
              <a:rPr lang="sv-SE" sz="6600" dirty="0">
                <a:solidFill>
                  <a:srgbClr val="00B050"/>
                </a:solidFill>
                <a:latin typeface="ImagoBQ-Book" pitchFamily="50" charset="0"/>
              </a:rPr>
              <a:t/>
            </a:r>
            <a:br>
              <a:rPr lang="sv-SE" sz="6600" dirty="0">
                <a:solidFill>
                  <a:srgbClr val="00B050"/>
                </a:solidFill>
                <a:latin typeface="ImagoBQ-Book" pitchFamily="50" charset="0"/>
              </a:rPr>
            </a:br>
            <a:r>
              <a:rPr lang="sv-SE" sz="6600" dirty="0">
                <a:solidFill>
                  <a:srgbClr val="00B050"/>
                </a:solidFill>
                <a:latin typeface="ImagoBQ-Book" pitchFamily="50" charset="0"/>
              </a:rPr>
              <a:t/>
            </a:r>
            <a:br>
              <a:rPr lang="sv-SE" sz="6600" dirty="0">
                <a:solidFill>
                  <a:srgbClr val="00B050"/>
                </a:solidFill>
                <a:latin typeface="ImagoBQ-Book" pitchFamily="50" charset="0"/>
              </a:rPr>
            </a:br>
            <a:r>
              <a:rPr lang="sv-SE" sz="6600" dirty="0" smtClean="0">
                <a:solidFill>
                  <a:srgbClr val="00B050"/>
                </a:solidFill>
                <a:latin typeface="ImagoBQ-Book" pitchFamily="50" charset="0"/>
              </a:rPr>
              <a:t>Bevara </a:t>
            </a:r>
            <a:r>
              <a:rPr lang="sv-SE" sz="6600" dirty="0">
                <a:solidFill>
                  <a:srgbClr val="00B050"/>
                </a:solidFill>
                <a:latin typeface="ImagoBQ-Book" pitchFamily="50" charset="0"/>
              </a:rPr>
              <a:t>och betala! </a:t>
            </a:r>
            <a:endParaRPr lang="sv-SE" sz="6600" dirty="0">
              <a:solidFill>
                <a:srgbClr val="92D050"/>
              </a:solidFill>
              <a:latin typeface="ImagoBQ-Book" pitchFamily="50" charset="0"/>
            </a:endParaRPr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>
          <a:xfrm>
            <a:off x="457200" y="175012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dirty="0" smtClean="0"/>
              <a:t>Att </a:t>
            </a:r>
            <a:r>
              <a:rPr lang="sv-SE" dirty="0"/>
              <a:t>tänka långsiktigt kring </a:t>
            </a:r>
            <a:endParaRPr lang="sv-SE" dirty="0" smtClean="0"/>
          </a:p>
          <a:p>
            <a:pPr marL="0" indent="0" algn="ctr">
              <a:buNone/>
            </a:pPr>
            <a:r>
              <a:rPr lang="sv-SE" dirty="0" smtClean="0"/>
              <a:t>samlingars ekonomi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76086"/>
            <a:ext cx="1513344" cy="320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9718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80528" y="-338735"/>
            <a:ext cx="9926531" cy="71967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1943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409499" cy="4525963"/>
          </a:xfrm>
        </p:spPr>
        <p:txBody>
          <a:bodyPr>
            <a:normAutofit/>
          </a:bodyPr>
          <a:lstStyle/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76086"/>
            <a:ext cx="1513344" cy="32013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24" y="-99392"/>
            <a:ext cx="9217024" cy="7315098"/>
          </a:xfrm>
        </p:spPr>
      </p:pic>
    </p:spTree>
    <p:extLst>
      <p:ext uri="{BB962C8B-B14F-4D97-AF65-F5344CB8AC3E}">
        <p14:creationId xmlns="" xmlns:p14="http://schemas.microsoft.com/office/powerpoint/2010/main" val="36509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58" y="3212976"/>
            <a:ext cx="1647825" cy="1562100"/>
          </a:xfrm>
        </p:spPr>
      </p:pic>
      <p:pic>
        <p:nvPicPr>
          <p:cNvPr id="8" name="Platshållare för innehåll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8" y="4941168"/>
            <a:ext cx="3096344" cy="1271831"/>
          </a:xfr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aturation sat="2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9017"/>
            <a:ext cx="2709301" cy="151216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540" y="1714326"/>
            <a:ext cx="4762500" cy="66675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94" y="3581185"/>
            <a:ext cx="2295525" cy="638175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0508" y="522288"/>
            <a:ext cx="4676775" cy="647700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016" y="5606976"/>
            <a:ext cx="1905274" cy="8637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00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Ny ledning</a:t>
            </a:r>
          </a:p>
          <a:p>
            <a:r>
              <a:rPr lang="sv-SE" dirty="0" smtClean="0"/>
              <a:t>Fredag – Segerns pris</a:t>
            </a:r>
          </a:p>
          <a:p>
            <a:r>
              <a:rPr lang="sv-SE" dirty="0" smtClean="0"/>
              <a:t>Fordonsinventering</a:t>
            </a:r>
          </a:p>
          <a:p>
            <a:r>
              <a:rPr lang="sv-SE" dirty="0" smtClean="0"/>
              <a:t>Farliga föremål</a:t>
            </a:r>
            <a:endParaRPr lang="sv-SE" dirty="0" smtClean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76086"/>
            <a:ext cx="1513344" cy="320130"/>
          </a:xfrm>
          <a:prstGeom prst="rect">
            <a:avLst/>
          </a:prstGeom>
        </p:spPr>
      </p:pic>
      <p:pic>
        <p:nvPicPr>
          <p:cNvPr id="8" name="Platshållare för innehåll 7" descr="stridsvagn_01_top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87995" y="2060848"/>
            <a:ext cx="4956005" cy="3312368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476672"/>
            <a:ext cx="4676775" cy="6477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523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9561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dirty="0" smtClean="0">
                <a:solidFill>
                  <a:srgbClr val="92D050"/>
                </a:solidFill>
                <a:latin typeface="ImagoBQ-Book" pitchFamily="50" charset="0"/>
              </a:rPr>
              <a:t>Tillsammans är vi en fantastisk stark resurs för det militärhistoriska kulturarvet! </a:t>
            </a:r>
            <a:endParaRPr lang="sv-SE" dirty="0"/>
          </a:p>
          <a:p>
            <a:pPr algn="ctr"/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76086"/>
            <a:ext cx="1513344" cy="320130"/>
          </a:xfrm>
          <a:prstGeom prst="rect">
            <a:avLst/>
          </a:prstGeom>
        </p:spPr>
      </p:pic>
      <p:pic>
        <p:nvPicPr>
          <p:cNvPr id="9" name="Platshållare för innehåll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891480"/>
            <a:ext cx="3995936" cy="7113244"/>
          </a:xfrm>
        </p:spPr>
      </p:pic>
    </p:spTree>
    <p:extLst>
      <p:ext uri="{BB962C8B-B14F-4D97-AF65-F5344CB8AC3E}">
        <p14:creationId xmlns="" xmlns:p14="http://schemas.microsoft.com/office/powerpoint/2010/main" val="38422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0" dirty="0" smtClean="0">
                <a:solidFill>
                  <a:srgbClr val="00B050"/>
                </a:solidFill>
                <a:latin typeface="ImagoBQ-Book" pitchFamily="50" charset="0"/>
              </a:rPr>
              <a:t>Samlingar och ekonomi</a:t>
            </a:r>
            <a:endParaRPr lang="sv-SE" b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92D050"/>
                </a:solidFill>
              </a:rPr>
              <a:t>Nog om det, till saken</a:t>
            </a:r>
            <a:endParaRPr lang="sv-SE" dirty="0">
              <a:solidFill>
                <a:srgbClr val="92D050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76086"/>
            <a:ext cx="1513344" cy="3201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227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10473981" cy="7000332"/>
          </a:xfrm>
        </p:spPr>
      </p:pic>
    </p:spTree>
    <p:extLst>
      <p:ext uri="{BB962C8B-B14F-4D97-AF65-F5344CB8AC3E}">
        <p14:creationId xmlns="" xmlns:p14="http://schemas.microsoft.com/office/powerpoint/2010/main" val="265092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sz="3600" dirty="0" smtClean="0">
                <a:solidFill>
                  <a:srgbClr val="92D050"/>
                </a:solidFill>
                <a:latin typeface="ImagoBQ-Book" pitchFamily="50" charset="0"/>
              </a:rPr>
              <a:t>Vad kostar det att ta in ett föremål?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Ärendehantering 		= 	tid + resor</a:t>
            </a:r>
          </a:p>
          <a:p>
            <a:r>
              <a:rPr lang="sv-SE" dirty="0" smtClean="0"/>
              <a:t>Vård  			=	tid + material</a:t>
            </a:r>
          </a:p>
          <a:p>
            <a:r>
              <a:rPr lang="sv-SE" dirty="0" smtClean="0"/>
              <a:t>Märk och katalog.	=	tid</a:t>
            </a:r>
          </a:p>
          <a:p>
            <a:r>
              <a:rPr lang="sv-SE" dirty="0" smtClean="0"/>
              <a:t>Digitalisering 		= 	tid</a:t>
            </a:r>
          </a:p>
          <a:p>
            <a:r>
              <a:rPr lang="sv-SE" dirty="0" smtClean="0"/>
              <a:t>Fotografering 		=	tid</a:t>
            </a:r>
          </a:p>
          <a:p>
            <a:r>
              <a:rPr lang="sv-SE" dirty="0" smtClean="0"/>
              <a:t>Magasinering 		=	tid + löpande 						kostnader</a:t>
            </a:r>
          </a:p>
          <a:p>
            <a:r>
              <a:rPr lang="sv-SE" dirty="0" smtClean="0"/>
              <a:t>Farliga ämnen? 		= 	tid + saneringskostnader</a:t>
            </a:r>
          </a:p>
          <a:p>
            <a:pPr marL="0" indent="0">
              <a:buNone/>
            </a:pPr>
            <a:r>
              <a:rPr lang="sv-SE" dirty="0" smtClean="0"/>
              <a:t>----------------------------------------------------------------</a:t>
            </a:r>
          </a:p>
          <a:p>
            <a:r>
              <a:rPr lang="sv-SE" dirty="0" smtClean="0"/>
              <a:t>Totalt			= 	?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76086"/>
            <a:ext cx="1513344" cy="320130"/>
          </a:xfrm>
          <a:prstGeom prst="rect">
            <a:avLst/>
          </a:prstGeom>
        </p:spPr>
      </p:pic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9523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sz="3600" dirty="0" smtClean="0">
                <a:solidFill>
                  <a:srgbClr val="92D050"/>
                </a:solidFill>
                <a:latin typeface="ImagoBQ-Book" pitchFamily="50" charset="0"/>
              </a:rPr>
              <a:t>Vilka löpande kostnader finns?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/>
          </a:bodyPr>
          <a:lstStyle/>
          <a:p>
            <a:r>
              <a:rPr lang="sv-SE" dirty="0" smtClean="0"/>
              <a:t>Lokalhyra</a:t>
            </a:r>
          </a:p>
          <a:p>
            <a:r>
              <a:rPr lang="sv-SE" dirty="0" smtClean="0"/>
              <a:t>Personal </a:t>
            </a:r>
          </a:p>
          <a:p>
            <a:r>
              <a:rPr lang="sv-SE" dirty="0" smtClean="0"/>
              <a:t>El, värme, vatten</a:t>
            </a:r>
          </a:p>
          <a:p>
            <a:r>
              <a:rPr lang="sv-SE" dirty="0" smtClean="0"/>
              <a:t>Städ och lokalunderhåll</a:t>
            </a:r>
          </a:p>
          <a:p>
            <a:r>
              <a:rPr lang="sv-SE" dirty="0" smtClean="0"/>
              <a:t>Förvaltningskostnader</a:t>
            </a:r>
          </a:p>
          <a:p>
            <a:pPr marL="0" indent="0">
              <a:buNone/>
            </a:pPr>
            <a:r>
              <a:rPr lang="sv-SE" dirty="0" smtClean="0"/>
              <a:t>----------------------------------</a:t>
            </a:r>
          </a:p>
          <a:p>
            <a:r>
              <a:rPr lang="sv-SE" dirty="0" smtClean="0"/>
              <a:t>Totalt/m2 per föremål och år.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76086"/>
            <a:ext cx="1513344" cy="320130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5918384" cy="3955578"/>
          </a:xfrm>
        </p:spPr>
      </p:pic>
    </p:spTree>
    <p:extLst>
      <p:ext uri="{BB962C8B-B14F-4D97-AF65-F5344CB8AC3E}">
        <p14:creationId xmlns="" xmlns:p14="http://schemas.microsoft.com/office/powerpoint/2010/main" val="126131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sv-SE" sz="3600" dirty="0" smtClean="0">
                <a:solidFill>
                  <a:srgbClr val="92D050"/>
                </a:solidFill>
                <a:latin typeface="ImagoBQ-Book" pitchFamily="50" charset="0"/>
              </a:rPr>
              <a:t>Fasta och rörliga kostnader i verksamheten på lång sikt – att ha i åtanke när man samlar in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</p:spPr>
        <p:txBody>
          <a:bodyPr>
            <a:normAutofit/>
          </a:bodyPr>
          <a:lstStyle/>
          <a:p>
            <a:r>
              <a:rPr lang="sv-SE" dirty="0" smtClean="0"/>
              <a:t>Varierar ju självklart beroende på typ av verksamhet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 smtClean="0"/>
              <a:t>Exempel</a:t>
            </a:r>
          </a:p>
          <a:p>
            <a:r>
              <a:rPr lang="sv-SE" dirty="0" smtClean="0"/>
              <a:t>Minst ca 30 % rörligt</a:t>
            </a:r>
          </a:p>
          <a:p>
            <a:r>
              <a:rPr lang="sv-SE" dirty="0" smtClean="0"/>
              <a:t>Max 70 % fasta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76086"/>
            <a:ext cx="1513344" cy="320130"/>
          </a:xfrm>
          <a:prstGeom prst="rect">
            <a:avLst/>
          </a:prstGeom>
        </p:spPr>
      </p:pic>
      <p:pic>
        <p:nvPicPr>
          <p:cNvPr id="7" name="Platshållare för innehåll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16832"/>
            <a:ext cx="5208811" cy="3528391"/>
          </a:xfrm>
        </p:spPr>
      </p:pic>
    </p:spTree>
    <p:extLst>
      <p:ext uri="{BB962C8B-B14F-4D97-AF65-F5344CB8AC3E}">
        <p14:creationId xmlns="" xmlns:p14="http://schemas.microsoft.com/office/powerpoint/2010/main" val="3316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6983</TotalTime>
  <Words>105</Words>
  <Application>Microsoft Office PowerPoint</Application>
  <PresentationFormat>Bildspel på skärmen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2" baseType="lpstr">
      <vt:lpstr>1_Office-tema</vt:lpstr>
      <vt:lpstr>   Bevara och betala! </vt:lpstr>
      <vt:lpstr>Bild 2</vt:lpstr>
      <vt:lpstr>Bild 3</vt:lpstr>
      <vt:lpstr>Bild 4</vt:lpstr>
      <vt:lpstr>Samlingar och ekonomi</vt:lpstr>
      <vt:lpstr>Bild 6</vt:lpstr>
      <vt:lpstr>Vad kostar det att ta in ett föremål?</vt:lpstr>
      <vt:lpstr>Vilka löpande kostnader finns?</vt:lpstr>
      <vt:lpstr>Fasta och rörliga kostnader i verksamheten på lång sikt – att ha i åtanke när man samlar in</vt:lpstr>
      <vt:lpstr>Bild 10</vt:lpstr>
      <vt:lpstr>Bild 11</vt:lpstr>
    </vt:vector>
  </TitlesOfParts>
  <Company>Statens Försvarshistoriska museer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Olle Burman</dc:creator>
  <cp:lastModifiedBy>ulfren01</cp:lastModifiedBy>
  <cp:revision>65</cp:revision>
  <cp:lastPrinted>2018-02-22T07:26:18Z</cp:lastPrinted>
  <dcterms:created xsi:type="dcterms:W3CDTF">2013-09-30T11:51:34Z</dcterms:created>
  <dcterms:modified xsi:type="dcterms:W3CDTF">2018-10-16T13:07:16Z</dcterms:modified>
</cp:coreProperties>
</file>